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5" r:id="rId7"/>
    <p:sldId id="261" r:id="rId8"/>
    <p:sldId id="262" r:id="rId9"/>
    <p:sldId id="263" r:id="rId10"/>
    <p:sldId id="26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04-May-12</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B6F15528-21DE-4FAA-801E-634DDDAF4B2B}"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04-May-12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04-May-12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04-May-12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04-May-12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04-May-12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04-May-12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04-May-12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04-May-12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04-May-12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04-May-12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1D8BD707-D9CF-40AE-B4C6-C98DA3205C09}" type="datetimeFigureOut">
              <a:rPr lang="en-US" smtClean="0"/>
              <a:pPr/>
              <a:t>04-May-12</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8679299"/>
          </a:xfrm>
          <a:prstGeom prst="rect">
            <a:avLst/>
          </a:prstGeom>
          <a:noFill/>
        </p:spPr>
        <p:txBody>
          <a:bodyPr wrap="square" rtlCol="0">
            <a:spAutoFit/>
          </a:bodyPr>
          <a:lstStyle/>
          <a:p>
            <a:r>
              <a:rPr lang="en-US" dirty="0" smtClean="0"/>
              <a:t>Industrial Revolution—favorable factors</a:t>
            </a:r>
          </a:p>
          <a:p>
            <a:pPr>
              <a:buFont typeface="Arial" pitchFamily="34" charset="0"/>
              <a:buChar char="•"/>
            </a:pPr>
            <a:r>
              <a:rPr lang="en-US" dirty="0" smtClean="0"/>
              <a:t>Considerable investment funds required, new machines very costly</a:t>
            </a:r>
          </a:p>
          <a:p>
            <a:pPr>
              <a:buFont typeface="Arial" pitchFamily="34" charset="0"/>
              <a:buChar char="•"/>
            </a:pPr>
            <a:r>
              <a:rPr lang="en-US" dirty="0" smtClean="0"/>
              <a:t>Access to raw materials, textile fiber but mainly iron and coal</a:t>
            </a:r>
          </a:p>
          <a:p>
            <a:pPr>
              <a:buFont typeface="Arial" pitchFamily="34" charset="0"/>
              <a:buChar char="•"/>
            </a:pPr>
            <a:r>
              <a:rPr lang="en-US" dirty="0" smtClean="0"/>
              <a:t>Government support for economic innovation</a:t>
            </a:r>
          </a:p>
          <a:p>
            <a:pPr>
              <a:buFont typeface="Arial" pitchFamily="34" charset="0"/>
              <a:buChar char="•"/>
            </a:pPr>
            <a:r>
              <a:rPr lang="en-US" dirty="0" smtClean="0"/>
              <a:t>Available labor force with no other viable options</a:t>
            </a:r>
          </a:p>
          <a:p>
            <a:pPr>
              <a:buFont typeface="Arial" pitchFamily="34" charset="0"/>
              <a:buChar char="•"/>
            </a:pPr>
            <a:r>
              <a:rPr lang="en-US" dirty="0" smtClean="0"/>
              <a:t>Aggressive risk-taking entrepreneurial spirit</a:t>
            </a:r>
          </a:p>
          <a:p>
            <a:pPr>
              <a:buFont typeface="Arial" pitchFamily="34" charset="0"/>
              <a:buChar char="•"/>
            </a:pPr>
            <a:r>
              <a:rPr lang="en-US" dirty="0" smtClean="0"/>
              <a:t>Large seam of coal ran from </a:t>
            </a:r>
            <a:r>
              <a:rPr lang="en-US" dirty="0" err="1" smtClean="0"/>
              <a:t>britain</a:t>
            </a:r>
            <a:r>
              <a:rPr lang="en-US" dirty="0" smtClean="0"/>
              <a:t> to </a:t>
            </a:r>
            <a:r>
              <a:rPr lang="en-US" dirty="0" err="1" smtClean="0"/>
              <a:t>belgium</a:t>
            </a:r>
            <a:r>
              <a:rPr lang="en-US" dirty="0" smtClean="0"/>
              <a:t> to northern </a:t>
            </a:r>
            <a:r>
              <a:rPr lang="en-US" dirty="0" err="1" smtClean="0"/>
              <a:t>france</a:t>
            </a:r>
            <a:r>
              <a:rPr lang="en-US" dirty="0" smtClean="0"/>
              <a:t> to </a:t>
            </a:r>
            <a:r>
              <a:rPr lang="en-US" dirty="0" err="1" smtClean="0"/>
              <a:t>ruhr</a:t>
            </a:r>
            <a:r>
              <a:rPr lang="en-US" dirty="0" smtClean="0"/>
              <a:t> in </a:t>
            </a:r>
            <a:r>
              <a:rPr lang="en-US" dirty="0" err="1" smtClean="0"/>
              <a:t>germany</a:t>
            </a:r>
            <a:r>
              <a:rPr lang="en-US" dirty="0" smtClean="0"/>
              <a:t>, most industrialization along this line</a:t>
            </a:r>
          </a:p>
          <a:p>
            <a:pPr>
              <a:buFont typeface="Arial" pitchFamily="34" charset="0"/>
              <a:buChar char="•"/>
            </a:pPr>
            <a:r>
              <a:rPr lang="en-US" dirty="0" smtClean="0"/>
              <a:t>Iron ore also existed in western </a:t>
            </a:r>
            <a:r>
              <a:rPr lang="en-US" dirty="0" err="1" smtClean="0"/>
              <a:t>europe</a:t>
            </a:r>
            <a:r>
              <a:rPr lang="en-US" dirty="0" smtClean="0"/>
              <a:t>, some places near to the coal deposits</a:t>
            </a:r>
          </a:p>
          <a:p>
            <a:pPr>
              <a:buFont typeface="Arial" pitchFamily="34" charset="0"/>
              <a:buChar char="•"/>
            </a:pPr>
            <a:r>
              <a:rPr lang="en-US" dirty="0" smtClean="0"/>
              <a:t>Abundant wool, cotton through existing colonial trade</a:t>
            </a:r>
          </a:p>
          <a:p>
            <a:pPr>
              <a:buFont typeface="Arial" pitchFamily="34" charset="0"/>
              <a:buChar char="•"/>
            </a:pPr>
            <a:r>
              <a:rPr lang="en-US" dirty="0" smtClean="0"/>
              <a:t>Scientific revolution: persuaded people nature could be rationally understood and controlled—outlook attuned to change and interest in technical experiments</a:t>
            </a:r>
          </a:p>
          <a:p>
            <a:pPr>
              <a:buFont typeface="Arial" pitchFamily="34" charset="0"/>
              <a:buChar char="•"/>
            </a:pPr>
            <a:r>
              <a:rPr lang="en-US" dirty="0" smtClean="0"/>
              <a:t>Commercialization: most of </a:t>
            </a:r>
            <a:r>
              <a:rPr lang="en-US" dirty="0" err="1" smtClean="0"/>
              <a:t>europe</a:t>
            </a:r>
            <a:r>
              <a:rPr lang="en-US" dirty="0" smtClean="0"/>
              <a:t> already buying things (rather than manufacturing everything themselves at subsistence) or producing for markets through the domestic system</a:t>
            </a:r>
          </a:p>
          <a:p>
            <a:pPr>
              <a:buFont typeface="Arial" pitchFamily="34" charset="0"/>
              <a:buChar char="•"/>
            </a:pPr>
            <a:r>
              <a:rPr lang="en-US" dirty="0" smtClean="0"/>
              <a:t>Important changes in banking, national banking systems established in </a:t>
            </a:r>
            <a:r>
              <a:rPr lang="en-US" dirty="0" err="1" smtClean="0"/>
              <a:t>england</a:t>
            </a:r>
            <a:r>
              <a:rPr lang="en-US" dirty="0" smtClean="0"/>
              <a:t> and several others, facilitated nationwide marketing and increased opportunities for manufacture and sale</a:t>
            </a:r>
          </a:p>
          <a:p>
            <a:pPr>
              <a:buFont typeface="Arial" pitchFamily="34" charset="0"/>
              <a:buChar char="•"/>
            </a:pPr>
            <a:r>
              <a:rPr lang="en-US" dirty="0" smtClean="0"/>
              <a:t>But banking wasn’t all that important—banks rarely lent money to industrial firms, factories seen as risky, dirty</a:t>
            </a:r>
          </a:p>
          <a:p>
            <a:pPr>
              <a:buFont typeface="Arial" pitchFamily="34" charset="0"/>
              <a:buChar char="•"/>
            </a:pPr>
            <a:r>
              <a:rPr lang="en-US" dirty="0" smtClean="0"/>
              <a:t>Growing role in world trade, increasing system of importing raw materials and exporting manufactured materials, parts of eastern </a:t>
            </a:r>
            <a:r>
              <a:rPr lang="en-US" dirty="0" err="1" smtClean="0"/>
              <a:t>europe</a:t>
            </a:r>
            <a:r>
              <a:rPr lang="en-US" dirty="0" smtClean="0"/>
              <a:t>, </a:t>
            </a:r>
            <a:r>
              <a:rPr lang="en-US" dirty="0" err="1" smtClean="0"/>
              <a:t>americas</a:t>
            </a:r>
            <a:r>
              <a:rPr lang="en-US" dirty="0" smtClean="0"/>
              <a:t> and </a:t>
            </a:r>
            <a:r>
              <a:rPr lang="en-US" dirty="0" err="1" smtClean="0"/>
              <a:t>india</a:t>
            </a:r>
            <a:r>
              <a:rPr lang="en-US" dirty="0" smtClean="0"/>
              <a:t> and SE Asia increased </a:t>
            </a:r>
            <a:r>
              <a:rPr lang="en-US" dirty="0" err="1" smtClean="0"/>
              <a:t>european</a:t>
            </a:r>
            <a:r>
              <a:rPr lang="en-US" dirty="0" smtClean="0"/>
              <a:t> wealth, commercial experience through trading companies, new tech for shipbuilding and warfare, interest in new products, could encourage domestic production—</a:t>
            </a:r>
            <a:r>
              <a:rPr lang="en-US" dirty="0" err="1" smtClean="0"/>
              <a:t>british</a:t>
            </a:r>
            <a:r>
              <a:rPr lang="en-US" dirty="0" smtClean="0"/>
              <a:t> cotton reduced </a:t>
            </a:r>
            <a:r>
              <a:rPr lang="en-US" dirty="0" err="1" smtClean="0"/>
              <a:t>indian</a:t>
            </a:r>
            <a:r>
              <a:rPr lang="en-US" dirty="0" smtClean="0"/>
              <a:t> cotton exports, textiles flourished</a:t>
            </a:r>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IN"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017306"/>
          </a:xfrm>
          <a:prstGeom prst="rect">
            <a:avLst/>
          </a:prstGeom>
          <a:noFill/>
        </p:spPr>
        <p:txBody>
          <a:bodyPr wrap="square" rtlCol="0">
            <a:spAutoFit/>
          </a:bodyPr>
          <a:lstStyle/>
          <a:p>
            <a:r>
              <a:rPr lang="en-US" dirty="0" smtClean="0"/>
              <a:t>EFFECTS</a:t>
            </a:r>
          </a:p>
          <a:p>
            <a:pPr>
              <a:buFont typeface="Arial" pitchFamily="34" charset="0"/>
              <a:buChar char="•"/>
            </a:pPr>
            <a:r>
              <a:rPr lang="en-US" dirty="0" smtClean="0"/>
              <a:t>French revolution had raised issue of class conflict</a:t>
            </a:r>
            <a:r>
              <a:rPr lang="en-IN" dirty="0" smtClean="0"/>
              <a:t>, industrial revolution underlined contrast between rich and poor but had promise of prosperity for all</a:t>
            </a:r>
          </a:p>
          <a:p>
            <a:pPr>
              <a:buFont typeface="Arial" pitchFamily="34" charset="0"/>
              <a:buChar char="•"/>
            </a:pPr>
            <a:r>
              <a:rPr lang="en-US" dirty="0" smtClean="0"/>
              <a:t>Break down in stratified social hierarchy of </a:t>
            </a:r>
            <a:r>
              <a:rPr lang="en-US" dirty="0" err="1" smtClean="0"/>
              <a:t>ancien</a:t>
            </a:r>
            <a:r>
              <a:rPr lang="en-US" dirty="0" smtClean="0"/>
              <a:t> regime</a:t>
            </a:r>
          </a:p>
          <a:p>
            <a:pPr>
              <a:buFont typeface="Arial" pitchFamily="34" charset="0"/>
              <a:buChar char="•"/>
            </a:pPr>
            <a:r>
              <a:rPr lang="en-US" dirty="0" smtClean="0"/>
              <a:t>Political and economic liberalization—economic distinctions instead of </a:t>
            </a:r>
            <a:r>
              <a:rPr lang="en-US" dirty="0" err="1" smtClean="0"/>
              <a:t>juridicial</a:t>
            </a:r>
            <a:r>
              <a:rPr lang="en-US" dirty="0" smtClean="0"/>
              <a:t> distinctions basis of social roles, laissez faire became public policy</a:t>
            </a:r>
          </a:p>
          <a:p>
            <a:pPr>
              <a:buFont typeface="Arial" pitchFamily="34" charset="0"/>
              <a:buChar char="•"/>
            </a:pPr>
            <a:r>
              <a:rPr lang="en-US" dirty="0" smtClean="0"/>
              <a:t>Withering away of guild system (by legislation), greater freedom of individual to own or dispose of property, to move  around in response to economic opportunity and freeing up of trade</a:t>
            </a:r>
          </a:p>
          <a:p>
            <a:pPr>
              <a:buFont typeface="Arial" pitchFamily="34" charset="0"/>
              <a:buChar char="•"/>
            </a:pPr>
            <a:r>
              <a:rPr lang="en-US" dirty="0" smtClean="0"/>
              <a:t>Influence of </a:t>
            </a:r>
            <a:r>
              <a:rPr lang="en-US" dirty="0" err="1" smtClean="0"/>
              <a:t>adam</a:t>
            </a:r>
            <a:r>
              <a:rPr lang="en-US" dirty="0" smtClean="0"/>
              <a:t> smith’s economic liberalism replaced mercantilist ideas, but change was slow</a:t>
            </a:r>
          </a:p>
          <a:p>
            <a:pPr>
              <a:buFont typeface="Arial" pitchFamily="34" charset="0"/>
              <a:buChar char="•"/>
            </a:pPr>
            <a:r>
              <a:rPr lang="en-US" dirty="0" smtClean="0"/>
              <a:t>Classical economists justified laissez faire but also provided theoretical basis of conflict of interests of landlord, capitalist and workers—</a:t>
            </a:r>
            <a:r>
              <a:rPr lang="en-US" dirty="0" err="1" smtClean="0"/>
              <a:t>marxist</a:t>
            </a:r>
            <a:r>
              <a:rPr lang="en-US" dirty="0" smtClean="0"/>
              <a:t> economics and theory of class war</a:t>
            </a:r>
          </a:p>
          <a:p>
            <a:pPr>
              <a:buFont typeface="Arial" pitchFamily="34" charset="0"/>
              <a:buChar char="•"/>
            </a:pPr>
            <a:r>
              <a:rPr lang="en-US" dirty="0" smtClean="0"/>
              <a:t>Social unrest—working class discontent with status and distribution of wealth as awareness of economic and political ideologies grew, social mobility increased but inequality also increased, questioning of existing institutions and ideas, utopian plans for future</a:t>
            </a:r>
          </a:p>
          <a:p>
            <a:pPr>
              <a:buFont typeface="Arial" pitchFamily="34" charset="0"/>
              <a:buChar char="•"/>
            </a:pPr>
            <a:r>
              <a:rPr lang="en-US" dirty="0" smtClean="0"/>
              <a:t>Urbanization, factories and better communications made working class association easier</a:t>
            </a:r>
          </a:p>
          <a:p>
            <a:pPr>
              <a:buFont typeface="Arial" pitchFamily="34" charset="0"/>
              <a:buChar char="•"/>
            </a:pPr>
            <a:r>
              <a:rPr lang="en-US" dirty="0" smtClean="0"/>
              <a:t>Civil disorder (fear of machines, result of revolutionary ideas) due to economic discontent led to reaction and repression but also radicals and humanitarians of upper and middle classes to argue for social reform and more active government role to regulate conditions of work </a:t>
            </a:r>
            <a:r>
              <a:rPr lang="en-US" smtClean="0"/>
              <a:t>in industry </a:t>
            </a:r>
            <a:endParaRPr lang="en-US" dirty="0" smtClean="0"/>
          </a:p>
          <a:p>
            <a:pPr>
              <a:buFont typeface="Arial" pitchFamily="34" charset="0"/>
              <a:buChar char="•"/>
            </a:pPr>
            <a:endParaRPr lang="en-US"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294305"/>
          </a:xfrm>
          <a:prstGeom prst="rect">
            <a:avLst/>
          </a:prstGeom>
          <a:noFill/>
        </p:spPr>
        <p:txBody>
          <a:bodyPr wrap="square" rtlCol="0">
            <a:spAutoFit/>
          </a:bodyPr>
          <a:lstStyle/>
          <a:p>
            <a:pPr>
              <a:buFont typeface="Arial" pitchFamily="34" charset="0"/>
              <a:buChar char="•"/>
            </a:pPr>
            <a:r>
              <a:rPr lang="en-US" dirty="0" smtClean="0"/>
              <a:t>Agricultural revolution: deeper </a:t>
            </a:r>
            <a:r>
              <a:rPr lang="en-US" dirty="0" err="1" smtClean="0"/>
              <a:t>ploughing</a:t>
            </a:r>
            <a:r>
              <a:rPr lang="en-US" dirty="0" smtClean="0"/>
              <a:t>, calorie rich new world crops (potato), more </a:t>
            </a:r>
            <a:r>
              <a:rPr lang="en-US" dirty="0" err="1" smtClean="0"/>
              <a:t>manuring</a:t>
            </a:r>
            <a:r>
              <a:rPr lang="en-US" dirty="0" smtClean="0"/>
              <a:t> by livestock, bed and row cultivation (use of seed drill), better harvesting (scythe, threshing block, winnowing machine), increased use of foraging crops, crop rotation using leys, selective breeding and better animal husbandry</a:t>
            </a:r>
          </a:p>
          <a:p>
            <a:pPr>
              <a:buFont typeface="Arial" pitchFamily="34" charset="0"/>
              <a:buChar char="•"/>
            </a:pPr>
            <a:r>
              <a:rPr lang="en-US" dirty="0" smtClean="0"/>
              <a:t>Rapid population growth: more food, lull in plagues, decreasing mortality—caused workers to seek new even unpleasant jobs, growing markets for inexpensive manufactured goods</a:t>
            </a:r>
          </a:p>
          <a:p>
            <a:pPr>
              <a:buFont typeface="Arial" pitchFamily="34" charset="0"/>
              <a:buChar char="•"/>
            </a:pPr>
            <a:r>
              <a:rPr lang="en-US" dirty="0" smtClean="0"/>
              <a:t>Once factory industry began, parts of domestic markets became obsolete, so more people sought factory jobs</a:t>
            </a:r>
          </a:p>
          <a:p>
            <a:pPr>
              <a:buFont typeface="Arial" pitchFamily="34" charset="0"/>
              <a:buChar char="•"/>
            </a:pPr>
            <a:r>
              <a:rPr lang="en-US" dirty="0" smtClean="0"/>
              <a:t>Improvements in communications and transports—canals and roads</a:t>
            </a:r>
          </a:p>
          <a:p>
            <a:endParaRPr lang="en-US" dirty="0" smtClean="0"/>
          </a:p>
          <a:p>
            <a:r>
              <a:rPr lang="en-US" dirty="0" smtClean="0"/>
              <a:t>Specific British Causes:</a:t>
            </a:r>
          </a:p>
          <a:p>
            <a:pPr>
              <a:buFont typeface="Arial" pitchFamily="34" charset="0"/>
              <a:buChar char="•"/>
            </a:pPr>
            <a:r>
              <a:rPr lang="en-US" dirty="0" smtClean="0"/>
              <a:t>Population growth particularly rapid, freed up labor, magnified by agricultural changes</a:t>
            </a:r>
          </a:p>
          <a:p>
            <a:pPr>
              <a:buFont typeface="Arial" pitchFamily="34" charset="0"/>
              <a:buChar char="•"/>
            </a:pPr>
            <a:r>
              <a:rPr lang="en-US" dirty="0" smtClean="0"/>
              <a:t>Landlords pried land away from smallholders through enclosure act</a:t>
            </a:r>
          </a:p>
          <a:p>
            <a:pPr>
              <a:buFont typeface="Arial" pitchFamily="34" charset="0"/>
              <a:buChar char="•"/>
            </a:pPr>
            <a:r>
              <a:rPr lang="en-US" dirty="0" smtClean="0"/>
              <a:t>Planting hedges to enclose field to expensive for small farmers, had to sell out to landlords, agriculture dominated by large estates, but didn’t absorb population growth (elsewhere, peasant dominated farming was able to absorb growth)</a:t>
            </a:r>
          </a:p>
          <a:p>
            <a:pPr>
              <a:buFont typeface="Arial" pitchFamily="34" charset="0"/>
              <a:buChar char="•"/>
            </a:pPr>
            <a:r>
              <a:rPr lang="en-US" dirty="0" smtClean="0"/>
              <a:t>Hungry workers who needed jobs, large farms more efficient=more food</a:t>
            </a:r>
          </a:p>
          <a:p>
            <a:pPr>
              <a:buFont typeface="Arial" pitchFamily="34" charset="0"/>
              <a:buChar char="•"/>
            </a:pPr>
            <a:r>
              <a:rPr lang="en-US" dirty="0" smtClean="0"/>
              <a:t>Most urban artisans belonged to guilds, which protected members from tech change, unequal wage rates, threatening wages by hiring too many workers—no guilds in GB, so unusual freedom to bring new workers into new branches of production and innovate</a:t>
            </a:r>
          </a:p>
          <a:p>
            <a:pPr>
              <a:buFont typeface="Arial" pitchFamily="34" charset="0"/>
              <a:buChar char="•"/>
            </a:pPr>
            <a:r>
              <a:rPr lang="en-US" dirty="0" smtClean="0"/>
              <a:t>Extensive international trade provided capital, markets and vital raw materials like cotton</a:t>
            </a:r>
          </a:p>
          <a:p>
            <a:pPr>
              <a:buFont typeface="Arial" pitchFamily="34" charset="0"/>
              <a:buChar char="•"/>
            </a:pPr>
            <a:endParaRPr lang="en-IN"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6740307"/>
          </a:xfrm>
          <a:prstGeom prst="rect">
            <a:avLst/>
          </a:prstGeom>
          <a:noFill/>
        </p:spPr>
        <p:txBody>
          <a:bodyPr wrap="square" rtlCol="0">
            <a:spAutoFit/>
          </a:bodyPr>
          <a:lstStyle/>
          <a:p>
            <a:pPr>
              <a:buFont typeface="Arial" pitchFamily="34" charset="0"/>
              <a:buChar char="•"/>
            </a:pPr>
            <a:r>
              <a:rPr lang="en-US" dirty="0" smtClean="0"/>
              <a:t>Aristocracy more favorable to industry, many landlords participated directly in setting up mines </a:t>
            </a:r>
          </a:p>
          <a:p>
            <a:pPr>
              <a:buFont typeface="Arial" pitchFamily="34" charset="0"/>
              <a:buChar char="•"/>
            </a:pPr>
            <a:r>
              <a:rPr lang="en-US" dirty="0" smtClean="0"/>
              <a:t>Government favored commercial change, tariff regulations (such as ban on </a:t>
            </a:r>
            <a:r>
              <a:rPr lang="en-US" dirty="0" err="1" smtClean="0"/>
              <a:t>indian</a:t>
            </a:r>
            <a:r>
              <a:rPr lang="en-US" dirty="0" smtClean="0"/>
              <a:t> cotton exports) spurred new industry, ban on sharing designs and machinery helped </a:t>
            </a:r>
            <a:r>
              <a:rPr lang="en-US" dirty="0" err="1" smtClean="0"/>
              <a:t>british</a:t>
            </a:r>
            <a:r>
              <a:rPr lang="en-US" dirty="0" smtClean="0"/>
              <a:t> dominance</a:t>
            </a:r>
          </a:p>
          <a:p>
            <a:pPr>
              <a:buFont typeface="Arial" pitchFamily="34" charset="0"/>
              <a:buChar char="•"/>
            </a:pPr>
            <a:r>
              <a:rPr lang="en-US" dirty="0" smtClean="0"/>
              <a:t>Laws made formation of new companies relatively easy, laws against worker combination constrained protest</a:t>
            </a:r>
          </a:p>
          <a:p>
            <a:pPr>
              <a:buFont typeface="Arial" pitchFamily="34" charset="0"/>
              <a:buChar char="•"/>
            </a:pPr>
            <a:r>
              <a:rPr lang="en-US" dirty="0" smtClean="0"/>
              <a:t>Better roads and canals facilitated movement of raw materials and finished goods</a:t>
            </a:r>
          </a:p>
          <a:p>
            <a:pPr>
              <a:buFont typeface="Arial" pitchFamily="34" charset="0"/>
              <a:buChar char="•"/>
            </a:pPr>
            <a:r>
              <a:rPr lang="en-US" dirty="0" smtClean="0"/>
              <a:t>British government less interventionist—not necessarily advantage, but suited first industrial revolution</a:t>
            </a:r>
          </a:p>
          <a:p>
            <a:pPr>
              <a:buFont typeface="Arial" pitchFamily="34" charset="0"/>
              <a:buChar char="•"/>
            </a:pPr>
            <a:r>
              <a:rPr lang="en-US" dirty="0" smtClean="0"/>
              <a:t>Excellent holdings in coal and iron, often close together, coastal waterways and inland navigable rivers—transport of coal and iron over land very expensive</a:t>
            </a:r>
          </a:p>
          <a:p>
            <a:pPr>
              <a:buFont typeface="Arial" pitchFamily="34" charset="0"/>
              <a:buChar char="•"/>
            </a:pPr>
            <a:r>
              <a:rPr lang="en-US" dirty="0" smtClean="0"/>
              <a:t>Britain running low on timber supply, so turned to alternative fuels, especially coal, spurred development—adaptation of steam engine for mine pumping to use of coal in smelting iron</a:t>
            </a:r>
          </a:p>
          <a:p>
            <a:pPr>
              <a:buFont typeface="Arial" pitchFamily="34" charset="0"/>
              <a:buChar char="•"/>
            </a:pPr>
            <a:r>
              <a:rPr lang="en-US" dirty="0" smtClean="0"/>
              <a:t>Good market opportunities and extensive preindustrial manufacturing system</a:t>
            </a:r>
          </a:p>
          <a:p>
            <a:pPr>
              <a:buFont typeface="Arial" pitchFamily="34" charset="0"/>
              <a:buChar char="•"/>
            </a:pPr>
            <a:r>
              <a:rPr lang="en-US" dirty="0" smtClean="0"/>
              <a:t>Britain tolerated a number of protestant minorities, but not entirely, so these groups sought opportunities in industry, with discipline, frugality and economic drive</a:t>
            </a:r>
          </a:p>
          <a:p>
            <a:pPr>
              <a:buFont typeface="Arial" pitchFamily="34" charset="0"/>
              <a:buChar char="•"/>
            </a:pPr>
            <a:r>
              <a:rPr lang="en-US" dirty="0" smtClean="0"/>
              <a:t>Political stability, widespread knowledge of science and tech, secular and individualist philosophy, national unity, integrated market, breakdown of economic regulation</a:t>
            </a:r>
          </a:p>
          <a:p>
            <a:pPr>
              <a:buFont typeface="Arial" pitchFamily="34" charset="0"/>
              <a:buChar char="•"/>
            </a:pPr>
            <a:r>
              <a:rPr lang="en-US" dirty="0" smtClean="0"/>
              <a:t>After 1780 production of industrial goods increased dramatically: improved cotton spinning machinery, </a:t>
            </a:r>
            <a:r>
              <a:rPr lang="en-US" dirty="0" err="1" smtClean="0"/>
              <a:t>puddling</a:t>
            </a:r>
            <a:r>
              <a:rPr lang="en-US" dirty="0" smtClean="0"/>
              <a:t> process, rotary motion steam engine</a:t>
            </a:r>
          </a:p>
          <a:p>
            <a:pPr>
              <a:buFont typeface="Arial" pitchFamily="34" charset="0"/>
              <a:buChar char="•"/>
            </a:pPr>
            <a:r>
              <a:rPr lang="en-US" dirty="0" smtClean="0"/>
              <a:t>Mass markets of sales of machine-made cheap goods at low profit-margin better for wealth than higher-profit smaller sales of quality goods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017306"/>
          </a:xfrm>
          <a:prstGeom prst="rect">
            <a:avLst/>
          </a:prstGeom>
          <a:noFill/>
        </p:spPr>
        <p:txBody>
          <a:bodyPr wrap="square" rtlCol="0">
            <a:spAutoFit/>
          </a:bodyPr>
          <a:lstStyle/>
          <a:p>
            <a:r>
              <a:rPr lang="en-US" dirty="0" smtClean="0"/>
              <a:t>Course of Industrial revolution—Britain</a:t>
            </a:r>
          </a:p>
          <a:p>
            <a:pPr>
              <a:buFont typeface="Arial" pitchFamily="34" charset="0"/>
              <a:buChar char="•"/>
            </a:pPr>
            <a:r>
              <a:rPr lang="en-US" dirty="0" smtClean="0"/>
              <a:t>Started with stable but relatively advanced agricultural economy, but with sig industrial sector, especially textiles, mature commercial organization directed toward international trade </a:t>
            </a:r>
            <a:r>
              <a:rPr lang="en-IN" dirty="0" smtClean="0"/>
              <a:t>(early 1700s)</a:t>
            </a:r>
          </a:p>
          <a:p>
            <a:pPr>
              <a:buFont typeface="Arial" pitchFamily="34" charset="0"/>
              <a:buChar char="•"/>
            </a:pPr>
            <a:r>
              <a:rPr lang="en-US" dirty="0" smtClean="0"/>
              <a:t>Slowly increasing population, methods of production in agriculture and industry</a:t>
            </a:r>
          </a:p>
          <a:p>
            <a:pPr>
              <a:buFont typeface="Arial" pitchFamily="34" charset="0"/>
              <a:buChar char="•"/>
            </a:pPr>
            <a:r>
              <a:rPr lang="en-US" dirty="0" smtClean="0"/>
              <a:t>Merchants accumulated capital and exploited home and world markets for agriculture produce and domestic manufacturers</a:t>
            </a:r>
          </a:p>
          <a:p>
            <a:pPr>
              <a:buFont typeface="Arial" pitchFamily="34" charset="0"/>
              <a:buChar char="•"/>
            </a:pPr>
            <a:r>
              <a:rPr lang="en-US" dirty="0" smtClean="0"/>
              <a:t>Large scale investment in agriculture mid-century, improvement in communication</a:t>
            </a:r>
          </a:p>
          <a:p>
            <a:pPr>
              <a:buFont typeface="Arial" pitchFamily="34" charset="0"/>
              <a:buChar char="•"/>
            </a:pPr>
            <a:r>
              <a:rPr lang="en-US" dirty="0" smtClean="0"/>
              <a:t>Population increase and expansion of world trade, application of new production methods, increased proportion of national income devoted to productive investment, increase in output per capita</a:t>
            </a:r>
          </a:p>
          <a:p>
            <a:pPr>
              <a:buFont typeface="Arial" pitchFamily="34" charset="0"/>
              <a:buChar char="•"/>
            </a:pPr>
            <a:r>
              <a:rPr lang="en-US" dirty="0" smtClean="0"/>
              <a:t>Volume of international trade doubled 1780-1800, domestic income had increased steadily from 1730, increased demand for colonial produce, </a:t>
            </a:r>
            <a:r>
              <a:rPr lang="en-US" dirty="0" err="1" smtClean="0"/>
              <a:t>european</a:t>
            </a:r>
            <a:r>
              <a:rPr lang="en-US" dirty="0" smtClean="0"/>
              <a:t> dominance</a:t>
            </a:r>
          </a:p>
          <a:p>
            <a:pPr>
              <a:buFont typeface="Arial" pitchFamily="34" charset="0"/>
              <a:buChar char="•"/>
            </a:pPr>
            <a:endParaRPr lang="en-US" dirty="0" smtClean="0"/>
          </a:p>
          <a:p>
            <a:r>
              <a:rPr lang="en-US" dirty="0" smtClean="0"/>
              <a:t>GERMANY</a:t>
            </a:r>
          </a:p>
          <a:p>
            <a:pPr>
              <a:buFont typeface="Arial" pitchFamily="34" charset="0"/>
              <a:buChar char="•"/>
            </a:pPr>
            <a:r>
              <a:rPr lang="en-US" dirty="0" smtClean="0"/>
              <a:t>Large number of small states, but reduced in 1815, and great size of </a:t>
            </a:r>
            <a:r>
              <a:rPr lang="en-US" dirty="0" err="1" smtClean="0"/>
              <a:t>prussia</a:t>
            </a:r>
            <a:r>
              <a:rPr lang="en-US" dirty="0" smtClean="0"/>
              <a:t> mitigated atomism</a:t>
            </a:r>
          </a:p>
          <a:p>
            <a:pPr>
              <a:buFont typeface="Arial" pitchFamily="34" charset="0"/>
              <a:buChar char="•"/>
            </a:pPr>
            <a:r>
              <a:rPr lang="en-US" dirty="0" smtClean="0"/>
              <a:t>But needed customs union for industrialization—competition with industries of </a:t>
            </a:r>
            <a:r>
              <a:rPr lang="en-US" dirty="0" err="1" smtClean="0"/>
              <a:t>belgium</a:t>
            </a:r>
            <a:r>
              <a:rPr lang="en-US" dirty="0" smtClean="0"/>
              <a:t> and </a:t>
            </a:r>
            <a:r>
              <a:rPr lang="en-US" dirty="0" err="1" smtClean="0"/>
              <a:t>britain</a:t>
            </a:r>
            <a:r>
              <a:rPr lang="en-US" dirty="0" smtClean="0"/>
              <a:t> discouraged growth in old </a:t>
            </a:r>
            <a:r>
              <a:rPr lang="en-US" dirty="0" err="1" smtClean="0"/>
              <a:t>german</a:t>
            </a:r>
            <a:r>
              <a:rPr lang="en-US" dirty="0" smtClean="0"/>
              <a:t> industries (linen and iron), dominance of </a:t>
            </a:r>
            <a:r>
              <a:rPr lang="en-US" dirty="0" err="1" smtClean="0"/>
              <a:t>junkers</a:t>
            </a:r>
            <a:r>
              <a:rPr lang="en-US" dirty="0" smtClean="0"/>
              <a:t> and guild system meant slow growth</a:t>
            </a:r>
          </a:p>
          <a:p>
            <a:pPr>
              <a:buFont typeface="Arial" pitchFamily="34" charset="0"/>
              <a:buChar char="•"/>
            </a:pPr>
            <a:r>
              <a:rPr lang="en-US" dirty="0" smtClean="0"/>
              <a:t>But abolition of serfdom, guild-regulation of industry, and breakdown of customs barriers came with </a:t>
            </a:r>
            <a:r>
              <a:rPr lang="en-US" dirty="0" err="1" smtClean="0"/>
              <a:t>zollverein</a:t>
            </a:r>
            <a:r>
              <a:rPr lang="en-US" dirty="0" smtClean="0"/>
              <a:t> 1818-1834 development</a:t>
            </a:r>
          </a:p>
          <a:p>
            <a:pPr>
              <a:buFont typeface="Arial" pitchFamily="34" charset="0"/>
              <a:buChar char="•"/>
            </a:pPr>
            <a:r>
              <a:rPr lang="en-US" dirty="0" smtClean="0"/>
              <a:t>Coal and iron resources large, but not exploited before 1830</a:t>
            </a:r>
          </a:p>
          <a:p>
            <a:pPr>
              <a:buFont typeface="Arial" pitchFamily="34" charset="0"/>
              <a:buChar char="•"/>
            </a:pPr>
            <a:r>
              <a:rPr lang="en-US" dirty="0" smtClean="0"/>
              <a:t>Ruhr not developed much because its wealth was unknown and it was close to </a:t>
            </a:r>
            <a:r>
              <a:rPr lang="en-US" dirty="0" err="1" smtClean="0"/>
              <a:t>belgian</a:t>
            </a:r>
            <a:r>
              <a:rPr lang="en-US" dirty="0" smtClean="0"/>
              <a:t> coal-iron works, upper </a:t>
            </a:r>
            <a:r>
              <a:rPr lang="en-US" dirty="0" err="1" smtClean="0"/>
              <a:t>silesia</a:t>
            </a:r>
            <a:r>
              <a:rPr lang="en-US" dirty="0" smtClean="0"/>
              <a:t> was isolated—iron smelting relied on charcoal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294305"/>
          </a:xfrm>
          <a:prstGeom prst="rect">
            <a:avLst/>
          </a:prstGeom>
          <a:noFill/>
        </p:spPr>
        <p:txBody>
          <a:bodyPr wrap="square" rtlCol="0">
            <a:spAutoFit/>
          </a:bodyPr>
          <a:lstStyle/>
          <a:p>
            <a:pPr>
              <a:buFont typeface="Arial" pitchFamily="34" charset="0"/>
              <a:buChar char="•"/>
            </a:pPr>
            <a:r>
              <a:rPr lang="en-US" dirty="0" smtClean="0"/>
              <a:t>Coke smelting and </a:t>
            </a:r>
            <a:r>
              <a:rPr lang="en-US" dirty="0" err="1" smtClean="0"/>
              <a:t>puddling</a:t>
            </a:r>
            <a:r>
              <a:rPr lang="en-US" dirty="0" smtClean="0"/>
              <a:t> introduced to </a:t>
            </a:r>
            <a:r>
              <a:rPr lang="en-US" dirty="0" err="1" smtClean="0"/>
              <a:t>silesia</a:t>
            </a:r>
            <a:r>
              <a:rPr lang="en-US" dirty="0" smtClean="0"/>
              <a:t> but not elsewhere till mid 19</a:t>
            </a:r>
            <a:r>
              <a:rPr lang="en-US" baseline="30000" dirty="0" smtClean="0"/>
              <a:t>th</a:t>
            </a:r>
            <a:r>
              <a:rPr lang="en-US" dirty="0" smtClean="0"/>
              <a:t> c, abundance of timber meant charcoal smelting survived for long time</a:t>
            </a:r>
          </a:p>
          <a:p>
            <a:pPr>
              <a:buFont typeface="Arial" pitchFamily="34" charset="0"/>
              <a:buChar char="•"/>
            </a:pPr>
            <a:r>
              <a:rPr lang="en-US" dirty="0" smtClean="0"/>
              <a:t>Hills east of the </a:t>
            </a:r>
            <a:r>
              <a:rPr lang="en-US" dirty="0" err="1" smtClean="0"/>
              <a:t>rhine</a:t>
            </a:r>
            <a:r>
              <a:rPr lang="en-US" dirty="0" smtClean="0"/>
              <a:t> very important for metal goods, provided blast furnaces</a:t>
            </a:r>
          </a:p>
          <a:p>
            <a:pPr>
              <a:buFont typeface="Arial" pitchFamily="34" charset="0"/>
              <a:buChar char="•"/>
            </a:pPr>
            <a:r>
              <a:rPr lang="en-US" dirty="0" smtClean="0"/>
              <a:t>Early iron industry in central </a:t>
            </a:r>
            <a:r>
              <a:rPr lang="en-US" dirty="0" err="1" smtClean="0"/>
              <a:t>germany</a:t>
            </a:r>
            <a:r>
              <a:rPr lang="en-US" dirty="0" smtClean="0"/>
              <a:t> suffered from cheaper iron from </a:t>
            </a:r>
            <a:r>
              <a:rPr lang="en-US" dirty="0" err="1" smtClean="0"/>
              <a:t>ruhr</a:t>
            </a:r>
            <a:r>
              <a:rPr lang="en-US" dirty="0" smtClean="0"/>
              <a:t>, </a:t>
            </a:r>
            <a:r>
              <a:rPr lang="en-US" dirty="0" err="1" smtClean="0"/>
              <a:t>silesia</a:t>
            </a:r>
            <a:r>
              <a:rPr lang="en-US" dirty="0" smtClean="0"/>
              <a:t> and abroad</a:t>
            </a:r>
          </a:p>
          <a:p>
            <a:pPr>
              <a:buFont typeface="Arial" pitchFamily="34" charset="0"/>
              <a:buChar char="•"/>
            </a:pPr>
            <a:r>
              <a:rPr lang="en-US" dirty="0" smtClean="0"/>
              <a:t>Linen main industry in 1800, but linen and cereals suffered from competition of cheap </a:t>
            </a:r>
            <a:r>
              <a:rPr lang="en-US" dirty="0" err="1" smtClean="0"/>
              <a:t>british</a:t>
            </a:r>
            <a:r>
              <a:rPr lang="en-US" dirty="0" smtClean="0"/>
              <a:t> goods, causing distress to handloom linen weavers in 1815</a:t>
            </a:r>
          </a:p>
          <a:p>
            <a:pPr>
              <a:buFont typeface="Arial" pitchFamily="34" charset="0"/>
              <a:buChar char="•"/>
            </a:pPr>
            <a:r>
              <a:rPr lang="en-US" dirty="0" smtClean="0"/>
              <a:t>Cotton manufacture grew after 1800, increased mechanization in spinning and spindles by 1835</a:t>
            </a:r>
          </a:p>
          <a:p>
            <a:pPr>
              <a:buFont typeface="Arial" pitchFamily="34" charset="0"/>
              <a:buChar char="•"/>
            </a:pPr>
            <a:r>
              <a:rPr lang="en-US" dirty="0" smtClean="0"/>
              <a:t>Up to 1830, industrial growth explained by </a:t>
            </a:r>
            <a:r>
              <a:rPr lang="en-US" dirty="0" err="1" smtClean="0"/>
              <a:t>zollverein</a:t>
            </a:r>
            <a:r>
              <a:rPr lang="en-US" dirty="0" smtClean="0"/>
              <a:t>, abolition of serfdom and guilds, immigration of </a:t>
            </a:r>
            <a:r>
              <a:rPr lang="en-US" dirty="0" err="1" smtClean="0"/>
              <a:t>british</a:t>
            </a:r>
            <a:r>
              <a:rPr lang="en-US" dirty="0" smtClean="0"/>
              <a:t> and </a:t>
            </a:r>
            <a:r>
              <a:rPr lang="en-US" dirty="0" err="1" smtClean="0"/>
              <a:t>belgian</a:t>
            </a:r>
            <a:r>
              <a:rPr lang="en-US" dirty="0" smtClean="0"/>
              <a:t> artisans and enterprise and state enterprise and patronage</a:t>
            </a:r>
          </a:p>
          <a:p>
            <a:pPr>
              <a:buFont typeface="Arial" pitchFamily="34" charset="0"/>
              <a:buChar char="•"/>
            </a:pPr>
            <a:r>
              <a:rPr lang="en-US" dirty="0" smtClean="0"/>
              <a:t>However, even in most advanced industrial areas, still largely rural—needed unification for internal market large enough to support specialization</a:t>
            </a:r>
          </a:p>
          <a:p>
            <a:pPr>
              <a:buFont typeface="Arial" pitchFamily="34" charset="0"/>
              <a:buChar char="•"/>
            </a:pPr>
            <a:r>
              <a:rPr lang="en-US" dirty="0" smtClean="0"/>
              <a:t>A </a:t>
            </a:r>
            <a:r>
              <a:rPr lang="en-US" dirty="0" err="1" smtClean="0"/>
              <a:t>l’imitation</a:t>
            </a:r>
            <a:r>
              <a:rPr lang="en-US" dirty="0" smtClean="0"/>
              <a:t> de </a:t>
            </a:r>
            <a:r>
              <a:rPr lang="en-US" dirty="0" err="1" smtClean="0"/>
              <a:t>l’angleterre</a:t>
            </a:r>
            <a:r>
              <a:rPr lang="en-US" dirty="0" smtClean="0"/>
              <a:t>: </a:t>
            </a:r>
            <a:r>
              <a:rPr lang="en-US" dirty="0" err="1" smtClean="0"/>
              <a:t>puddling</a:t>
            </a:r>
            <a:r>
              <a:rPr lang="en-US" dirty="0" smtClean="0"/>
              <a:t> process introduced by Remy and </a:t>
            </a:r>
            <a:r>
              <a:rPr lang="en-US" dirty="0" err="1" smtClean="0"/>
              <a:t>Hoesch</a:t>
            </a:r>
            <a:r>
              <a:rPr lang="en-US" dirty="0" smtClean="0"/>
              <a:t> families, who had studied it in </a:t>
            </a:r>
            <a:r>
              <a:rPr lang="en-US" dirty="0" err="1" smtClean="0"/>
              <a:t>england</a:t>
            </a:r>
            <a:r>
              <a:rPr lang="en-US" dirty="0" smtClean="0"/>
              <a:t>, with the help of </a:t>
            </a:r>
            <a:r>
              <a:rPr lang="en-US" dirty="0" err="1" smtClean="0"/>
              <a:t>english</a:t>
            </a:r>
            <a:r>
              <a:rPr lang="en-US" dirty="0" smtClean="0"/>
              <a:t> </a:t>
            </a:r>
            <a:r>
              <a:rPr lang="en-US" dirty="0" err="1" smtClean="0"/>
              <a:t>puddlers</a:t>
            </a:r>
            <a:endParaRPr lang="en-US" dirty="0" smtClean="0"/>
          </a:p>
          <a:p>
            <a:pPr>
              <a:buFont typeface="Arial" pitchFamily="34" charset="0"/>
              <a:buChar char="•"/>
            </a:pPr>
            <a:r>
              <a:rPr lang="en-US" dirty="0" smtClean="0"/>
              <a:t>Alfred Krupp made his study trip to </a:t>
            </a:r>
            <a:r>
              <a:rPr lang="en-US" dirty="0" err="1" smtClean="0"/>
              <a:t>england</a:t>
            </a:r>
            <a:r>
              <a:rPr lang="en-US" dirty="0" smtClean="0"/>
              <a:t> 1838, Prussia sent a locksmith in 1819 who returned and established a </a:t>
            </a:r>
            <a:r>
              <a:rPr lang="en-US" dirty="0" smtClean="0"/>
              <a:t>plant</a:t>
            </a:r>
          </a:p>
          <a:p>
            <a:pPr>
              <a:buFont typeface="Arial" pitchFamily="34" charset="0"/>
              <a:buChar char="•"/>
            </a:pPr>
            <a:r>
              <a:rPr lang="en-US" dirty="0" smtClean="0"/>
              <a:t>Coal-mining output began expanding in 1830s, almost doubling in that decade alone, 1840-1870 coal production 7x, especially in </a:t>
            </a:r>
            <a:r>
              <a:rPr lang="en-US" dirty="0" err="1" smtClean="0"/>
              <a:t>ruhr</a:t>
            </a:r>
            <a:r>
              <a:rPr lang="en-US" dirty="0" smtClean="0"/>
              <a:t> valley, deeper mines were sunk</a:t>
            </a:r>
          </a:p>
          <a:p>
            <a:pPr>
              <a:buFont typeface="Arial" pitchFamily="34" charset="0"/>
              <a:buChar char="•"/>
            </a:pPr>
            <a:r>
              <a:rPr lang="en-US" dirty="0" smtClean="0"/>
              <a:t>In 1850s, iron production expanded at 14% per year, railroads expanding, lines built and operated by governments involved, </a:t>
            </a:r>
            <a:r>
              <a:rPr lang="en-US" dirty="0" err="1" smtClean="0"/>
              <a:t>alsace</a:t>
            </a:r>
            <a:r>
              <a:rPr lang="en-US" dirty="0" smtClean="0"/>
              <a:t> </a:t>
            </a:r>
            <a:r>
              <a:rPr lang="en-US" dirty="0" err="1" smtClean="0"/>
              <a:t>lorraine</a:t>
            </a:r>
            <a:r>
              <a:rPr lang="en-US" dirty="0" smtClean="0"/>
              <a:t> gained in 1870, centers of textile and metallurgy respectively, development of new smelting processes allowed fuller use of phosphorous rich </a:t>
            </a:r>
            <a:r>
              <a:rPr lang="en-US" dirty="0" err="1" smtClean="0"/>
              <a:t>lorraine</a:t>
            </a:r>
            <a:r>
              <a:rPr lang="en-US" dirty="0" smtClean="0"/>
              <a:t> ore—helped heavy industry</a:t>
            </a:r>
          </a:p>
          <a:p>
            <a:pPr>
              <a:buFont typeface="Arial" pitchFamily="34" charset="0"/>
              <a:buChar char="•"/>
            </a:pPr>
            <a:endParaRPr lang="en-US" dirty="0" smtClean="0"/>
          </a:p>
          <a:p>
            <a:endParaRPr lang="en-US"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6463308"/>
          </a:xfrm>
          <a:prstGeom prst="rect">
            <a:avLst/>
          </a:prstGeom>
          <a:noFill/>
        </p:spPr>
        <p:txBody>
          <a:bodyPr wrap="square" rtlCol="0">
            <a:spAutoFit/>
          </a:bodyPr>
          <a:lstStyle/>
          <a:p>
            <a:pPr>
              <a:buFont typeface="Arial" pitchFamily="34" charset="0"/>
              <a:buChar char="•"/>
            </a:pPr>
            <a:r>
              <a:rPr lang="en-US" dirty="0" smtClean="0"/>
              <a:t>From 1850s onwards, distinctive features: sheer spread, unusual concentration of heavy industry (coal and iron resources, </a:t>
            </a:r>
            <a:r>
              <a:rPr lang="en-US" dirty="0" err="1" smtClean="0"/>
              <a:t>british</a:t>
            </a:r>
            <a:r>
              <a:rPr lang="en-US" dirty="0" smtClean="0"/>
              <a:t> competition in textiles) because industrialization took off after railroads—huge demands for coal and iron, </a:t>
            </a:r>
            <a:r>
              <a:rPr lang="en-US" dirty="0" err="1" smtClean="0"/>
              <a:t>german</a:t>
            </a:r>
            <a:r>
              <a:rPr lang="en-US" dirty="0" smtClean="0"/>
              <a:t> government intervened extensively with its state-based railroad policy, had smaller pre-industrial middle class and less capital than </a:t>
            </a:r>
            <a:r>
              <a:rPr lang="en-US" dirty="0" err="1" smtClean="0"/>
              <a:t>france</a:t>
            </a:r>
            <a:r>
              <a:rPr lang="en-US" dirty="0" smtClean="0"/>
              <a:t> and </a:t>
            </a:r>
            <a:r>
              <a:rPr lang="en-US" dirty="0" err="1" smtClean="0"/>
              <a:t>britain</a:t>
            </a:r>
            <a:r>
              <a:rPr lang="en-US" dirty="0" smtClean="0"/>
              <a:t> so government operations helped make up difference—e.g. state backing for investment banks promoted accumulation of investment funds</a:t>
            </a:r>
          </a:p>
          <a:p>
            <a:pPr>
              <a:buFont typeface="Arial" pitchFamily="34" charset="0"/>
              <a:buChar char="•"/>
            </a:pPr>
            <a:r>
              <a:rPr lang="en-US" dirty="0" smtClean="0"/>
              <a:t>Also center for business combination—many small firms operated in crafts and retail, but stress on capital intensive heavy industry and state backing facilitated big companies and cartels</a:t>
            </a:r>
          </a:p>
          <a:p>
            <a:pPr>
              <a:buFont typeface="Arial" pitchFamily="34" charset="0"/>
              <a:buChar char="•"/>
            </a:pPr>
            <a:r>
              <a:rPr lang="en-US" dirty="0" smtClean="0"/>
              <a:t>By 1870 gigantic firms like Krupp dominated much of metallurgy and mining, with branches in armaments, ship building, mines, smelting and refining</a:t>
            </a:r>
          </a:p>
          <a:p>
            <a:pPr>
              <a:buFont typeface="Arial" pitchFamily="34" charset="0"/>
              <a:buChar char="•"/>
            </a:pPr>
            <a:r>
              <a:rPr lang="en-US" dirty="0" smtClean="0"/>
              <a:t>Huge capital demands in these industries encouraged banks to help big business combinations with assured profits</a:t>
            </a:r>
          </a:p>
          <a:p>
            <a:pPr>
              <a:buFont typeface="Arial" pitchFamily="34" charset="0"/>
              <a:buChar char="•"/>
            </a:pPr>
            <a:r>
              <a:rPr lang="en-US" dirty="0" smtClean="0"/>
              <a:t>Newer industrial </a:t>
            </a:r>
            <a:r>
              <a:rPr lang="en-US" dirty="0" err="1" smtClean="0"/>
              <a:t>seectors</a:t>
            </a:r>
            <a:r>
              <a:rPr lang="en-US" dirty="0" smtClean="0"/>
              <a:t> like chemicals and electrical equipment dominated by two or three firms, partly because of investment bank backing, e.g. </a:t>
            </a:r>
            <a:r>
              <a:rPr lang="en-US" dirty="0" err="1" smtClean="0"/>
              <a:t>siemens</a:t>
            </a:r>
            <a:r>
              <a:rPr lang="en-US" dirty="0" smtClean="0"/>
              <a:t> and developed branches abroad</a:t>
            </a:r>
          </a:p>
          <a:p>
            <a:pPr>
              <a:buFont typeface="Arial" pitchFamily="34" charset="0"/>
              <a:buChar char="•"/>
            </a:pPr>
            <a:r>
              <a:rPr lang="en-US" dirty="0" smtClean="0"/>
              <a:t>Firms in big business also set different prices independent of market forces, combination of big business in cartels (e.g. steel and coal) allocated market quotas for certain products to make sure prices held up</a:t>
            </a:r>
          </a:p>
          <a:p>
            <a:pPr>
              <a:buFont typeface="Arial" pitchFamily="34" charset="0"/>
              <a:buChar char="•"/>
            </a:pPr>
            <a:r>
              <a:rPr lang="en-US" dirty="0" smtClean="0"/>
              <a:t>By late 19</a:t>
            </a:r>
            <a:r>
              <a:rPr lang="en-US" baseline="30000" dirty="0" smtClean="0"/>
              <a:t>th</a:t>
            </a:r>
            <a:r>
              <a:rPr lang="en-US" dirty="0" smtClean="0"/>
              <a:t> c, 300 cartels, with extensive market control and </a:t>
            </a:r>
            <a:r>
              <a:rPr lang="en-US" smtClean="0"/>
              <a:t>political influence</a:t>
            </a:r>
            <a:endParaRPr lang="en-US" dirty="0" smtClean="0"/>
          </a:p>
          <a:p>
            <a:pPr>
              <a:buFont typeface="Arial" pitchFamily="34" charset="0"/>
              <a:buChar char="•"/>
            </a:pPr>
            <a:endParaRPr lang="en-US" dirty="0" smtClean="0"/>
          </a:p>
          <a:p>
            <a:pPr>
              <a:buFont typeface="Arial" pitchFamily="34" charset="0"/>
              <a:buChar char="•"/>
            </a:pPr>
            <a:endParaRPr lang="en-IN"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6986528"/>
          </a:xfrm>
          <a:prstGeom prst="rect">
            <a:avLst/>
          </a:prstGeom>
          <a:noFill/>
        </p:spPr>
        <p:txBody>
          <a:bodyPr wrap="square" rtlCol="0">
            <a:spAutoFit/>
          </a:bodyPr>
          <a:lstStyle/>
          <a:p>
            <a:r>
              <a:rPr lang="en-US" sz="1600" dirty="0" smtClean="0"/>
              <a:t>FRANCE</a:t>
            </a:r>
          </a:p>
          <a:p>
            <a:pPr>
              <a:buFont typeface="Arial" pitchFamily="34" charset="0"/>
              <a:buChar char="•"/>
            </a:pPr>
            <a:r>
              <a:rPr lang="en-US" sz="1600" dirty="0" smtClean="0"/>
              <a:t>Most populous and richest country in </a:t>
            </a:r>
            <a:r>
              <a:rPr lang="en-US" sz="1600" dirty="0" err="1" smtClean="0"/>
              <a:t>europe</a:t>
            </a:r>
            <a:r>
              <a:rPr lang="en-US" sz="1600" dirty="0" smtClean="0"/>
              <a:t> in 1700s, but outstripped by </a:t>
            </a:r>
            <a:r>
              <a:rPr lang="en-US" sz="1600" dirty="0" err="1" smtClean="0"/>
              <a:t>britain</a:t>
            </a:r>
            <a:endParaRPr lang="en-US" sz="1600" dirty="0" smtClean="0"/>
          </a:p>
          <a:p>
            <a:pPr>
              <a:buFont typeface="Arial" pitchFamily="34" charset="0"/>
              <a:buChar char="•"/>
            </a:pPr>
            <a:r>
              <a:rPr lang="en-US" sz="1600" dirty="0" smtClean="0"/>
              <a:t>Strength of guilds, burdensome taxation, restrictive system of commerce and navigation hampered economic growth</a:t>
            </a:r>
          </a:p>
          <a:p>
            <a:pPr>
              <a:buFont typeface="Arial" pitchFamily="34" charset="0"/>
              <a:buChar char="•"/>
            </a:pPr>
            <a:r>
              <a:rPr lang="en-US" sz="1600" dirty="0" smtClean="0"/>
              <a:t>War and revolution further widened gap</a:t>
            </a:r>
            <a:endParaRPr lang="en-IN" sz="1600" dirty="0" smtClean="0"/>
          </a:p>
          <a:p>
            <a:pPr>
              <a:buFont typeface="Arial" pitchFamily="34" charset="0"/>
              <a:buChar char="•"/>
            </a:pPr>
            <a:r>
              <a:rPr lang="en-US" sz="1600" dirty="0" smtClean="0"/>
              <a:t>(</a:t>
            </a:r>
            <a:r>
              <a:rPr lang="en-US" sz="1600" dirty="0" smtClean="0"/>
              <a:t>But revolution led to the abolition of guilds, internal trade barriers, and regularized commercial law--new laws favored middle class, banned worker combinations, </a:t>
            </a:r>
            <a:r>
              <a:rPr lang="en-US" sz="1600" dirty="0" err="1" smtClean="0"/>
              <a:t>napoleonic</a:t>
            </a:r>
            <a:r>
              <a:rPr lang="en-US" sz="1600" dirty="0" smtClean="0"/>
              <a:t> wars showed </a:t>
            </a:r>
            <a:r>
              <a:rPr lang="en-US" sz="1600" dirty="0" err="1" smtClean="0"/>
              <a:t>british</a:t>
            </a:r>
            <a:r>
              <a:rPr lang="en-US" sz="1600" dirty="0" smtClean="0"/>
              <a:t> superiority, so impetus for change)</a:t>
            </a:r>
          </a:p>
          <a:p>
            <a:pPr>
              <a:buFont typeface="Arial" pitchFamily="34" charset="0"/>
              <a:buChar char="•"/>
            </a:pPr>
            <a:r>
              <a:rPr lang="en-US" sz="1600" dirty="0" smtClean="0"/>
              <a:t>Demand of metropolitan centers started agriculture revolution</a:t>
            </a:r>
            <a:r>
              <a:rPr lang="en-IN" sz="1600" dirty="0" smtClean="0"/>
              <a:t> after 1750—artificial pastures, root crops, enclosures and animal improvements—slowly spreading from </a:t>
            </a:r>
            <a:r>
              <a:rPr lang="en-IN" sz="1600" dirty="0" err="1" smtClean="0"/>
              <a:t>paris</a:t>
            </a:r>
            <a:r>
              <a:rPr lang="en-IN" sz="1600" dirty="0" smtClean="0"/>
              <a:t> regions, but no radical changes till railways</a:t>
            </a:r>
          </a:p>
          <a:p>
            <a:pPr>
              <a:buFont typeface="Arial" pitchFamily="34" charset="0"/>
              <a:buChar char="•"/>
            </a:pPr>
            <a:r>
              <a:rPr lang="en-US" sz="1600" dirty="0" smtClean="0"/>
              <a:t>Markets had seldom extended beyond provincial borders, only specialization was in wine</a:t>
            </a:r>
          </a:p>
          <a:p>
            <a:pPr>
              <a:buFont typeface="Arial" pitchFamily="34" charset="0"/>
              <a:buChar char="•"/>
            </a:pPr>
            <a:r>
              <a:rPr lang="en-US" sz="1600" dirty="0" smtClean="0"/>
              <a:t>Even with land exchange of revolution, agricultural practices stayed the same, industry except for road and canal building remained more or less domestic and small scale</a:t>
            </a:r>
          </a:p>
          <a:p>
            <a:pPr>
              <a:buFont typeface="Arial" pitchFamily="34" charset="0"/>
              <a:buChar char="•"/>
            </a:pPr>
            <a:r>
              <a:rPr lang="en-US" sz="1600" dirty="0" smtClean="0"/>
              <a:t>Coal production was large and growing, but slow adoption of steam engine and continued use of charcoal based smelting (aided by 1819 tariffs that kept charcoal prices up in favor of landowners) and easy access to </a:t>
            </a:r>
            <a:r>
              <a:rPr lang="en-US" sz="1600" dirty="0" err="1" smtClean="0"/>
              <a:t>belgian</a:t>
            </a:r>
            <a:r>
              <a:rPr lang="en-US" sz="1600" dirty="0" smtClean="0"/>
              <a:t> coal restricted output before 1840</a:t>
            </a:r>
          </a:p>
          <a:p>
            <a:pPr>
              <a:buFont typeface="Arial" pitchFamily="34" charset="0"/>
              <a:buChar char="•"/>
            </a:pPr>
            <a:r>
              <a:rPr lang="en-US" sz="1600" dirty="0" smtClean="0"/>
              <a:t>Iron manufacture hampered by fuel shortage and administrative caprice, widespread industry but small works</a:t>
            </a:r>
          </a:p>
          <a:p>
            <a:pPr>
              <a:buFont typeface="Arial" pitchFamily="34" charset="0"/>
              <a:buChar char="•"/>
            </a:pPr>
            <a:r>
              <a:rPr lang="en-US" sz="1600" dirty="0" smtClean="0"/>
              <a:t>Cotton industry grew, but silk and woolen industrial development was very slow, technical backwardness persisted</a:t>
            </a:r>
          </a:p>
          <a:p>
            <a:pPr>
              <a:buFont typeface="Arial" pitchFamily="34" charset="0"/>
              <a:buChar char="•"/>
            </a:pPr>
            <a:r>
              <a:rPr lang="en-US" sz="1600" dirty="0" smtClean="0"/>
              <a:t>War had benefited </a:t>
            </a:r>
            <a:r>
              <a:rPr lang="en-US" sz="1600" dirty="0" err="1" smtClean="0"/>
              <a:t>england</a:t>
            </a:r>
            <a:r>
              <a:rPr lang="en-US" sz="1600" dirty="0" smtClean="0"/>
              <a:t>, but </a:t>
            </a:r>
            <a:r>
              <a:rPr lang="en-US" sz="1600" dirty="0" err="1" smtClean="0"/>
              <a:t>france</a:t>
            </a:r>
            <a:r>
              <a:rPr lang="en-US" sz="1600" dirty="0" smtClean="0"/>
              <a:t> lost colonial holdings without compensation by </a:t>
            </a:r>
            <a:r>
              <a:rPr lang="en-US" sz="1600" dirty="0" err="1" smtClean="0"/>
              <a:t>european</a:t>
            </a:r>
            <a:r>
              <a:rPr lang="en-US" sz="1600" dirty="0" smtClean="0"/>
              <a:t> markets and had encouraged protected industry behind the continental system</a:t>
            </a:r>
          </a:p>
          <a:p>
            <a:pPr>
              <a:buFont typeface="Arial" pitchFamily="34" charset="0"/>
              <a:buChar char="•"/>
            </a:pPr>
            <a:r>
              <a:rPr lang="en-US" sz="1600" dirty="0" smtClean="0"/>
              <a:t>A </a:t>
            </a:r>
            <a:r>
              <a:rPr lang="en-US" sz="1600" dirty="0" err="1" smtClean="0"/>
              <a:t>l’anglaise—french</a:t>
            </a:r>
            <a:r>
              <a:rPr lang="en-US" sz="1600" dirty="0" smtClean="0"/>
              <a:t> textiles bordering channel in north grew, and in </a:t>
            </a:r>
            <a:r>
              <a:rPr lang="en-US" sz="1600" dirty="0" err="1" smtClean="0"/>
              <a:t>alsace</a:t>
            </a:r>
            <a:r>
              <a:rPr lang="en-US" sz="1600" dirty="0" smtClean="0"/>
              <a:t> with protestant industrialists who had ties with </a:t>
            </a:r>
            <a:r>
              <a:rPr lang="en-US" sz="1600" dirty="0" err="1" smtClean="0"/>
              <a:t>england</a:t>
            </a:r>
            <a:endParaRPr lang="en-US" sz="1600" dirty="0" smtClean="0"/>
          </a:p>
          <a:p>
            <a:pPr>
              <a:buFont typeface="Arial" pitchFamily="34" charset="0"/>
              <a:buChar char="•"/>
            </a:pPr>
            <a:r>
              <a:rPr lang="en-US" sz="1600" dirty="0" smtClean="0"/>
              <a:t>De </a:t>
            </a:r>
            <a:r>
              <a:rPr lang="en-US" sz="1600" dirty="0" err="1" smtClean="0"/>
              <a:t>Wendelcompany</a:t>
            </a:r>
            <a:r>
              <a:rPr lang="en-US" sz="1600" dirty="0" smtClean="0"/>
              <a:t>, great iron manufacturing firm, founded by scientist sent to </a:t>
            </a:r>
            <a:r>
              <a:rPr lang="en-US" sz="1600" dirty="0" err="1" smtClean="0"/>
              <a:t>britain</a:t>
            </a:r>
            <a:r>
              <a:rPr lang="en-US" sz="1600" dirty="0" smtClean="0"/>
              <a:t> to study metallurgy, </a:t>
            </a:r>
            <a:r>
              <a:rPr lang="en-US" sz="1600" dirty="0" err="1" smtClean="0"/>
              <a:t>french</a:t>
            </a:r>
            <a:r>
              <a:rPr lang="en-US" sz="1600" dirty="0" smtClean="0"/>
              <a:t> government also paid </a:t>
            </a:r>
            <a:r>
              <a:rPr lang="en-US" sz="1600" dirty="0" err="1" smtClean="0"/>
              <a:t>british</a:t>
            </a:r>
            <a:r>
              <a:rPr lang="en-US" sz="1600" dirty="0" smtClean="0"/>
              <a:t> metallurgist to set up cannon foundry</a:t>
            </a:r>
          </a:p>
          <a:p>
            <a:pPr>
              <a:buFont typeface="Arial" pitchFamily="34" charset="0"/>
              <a:buChar char="•"/>
            </a:pPr>
            <a:endParaRPr lang="en-US" sz="1600"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294305"/>
          </a:xfrm>
          <a:prstGeom prst="rect">
            <a:avLst/>
          </a:prstGeom>
          <a:noFill/>
        </p:spPr>
        <p:txBody>
          <a:bodyPr wrap="square" rtlCol="0">
            <a:spAutoFit/>
          </a:bodyPr>
          <a:lstStyle/>
          <a:p>
            <a:pPr>
              <a:buFont typeface="Arial" pitchFamily="34" charset="0"/>
              <a:buChar char="•"/>
            </a:pPr>
            <a:r>
              <a:rPr lang="en-US" dirty="0" smtClean="0"/>
              <a:t>After the war, sought to circumvent laws prohibiting tech transfers, intensified study of </a:t>
            </a:r>
            <a:r>
              <a:rPr lang="en-US" dirty="0" err="1" smtClean="0"/>
              <a:t>british</a:t>
            </a:r>
            <a:r>
              <a:rPr lang="en-US" dirty="0" smtClean="0"/>
              <a:t> industry</a:t>
            </a:r>
          </a:p>
          <a:p>
            <a:pPr>
              <a:buFont typeface="Arial" pitchFamily="34" charset="0"/>
              <a:buChar char="•"/>
            </a:pPr>
            <a:r>
              <a:rPr lang="en-US" dirty="0" smtClean="0"/>
              <a:t>French bribed metallurgists directly, steel industry took shape under James Jackson, whose grandson set up first Bessemer converter in 1861</a:t>
            </a:r>
          </a:p>
          <a:p>
            <a:pPr>
              <a:buFont typeface="Arial" pitchFamily="34" charset="0"/>
              <a:buChar char="•"/>
            </a:pPr>
            <a:r>
              <a:rPr lang="en-US" dirty="0" smtClean="0"/>
              <a:t>By 1830, at least 15,000 </a:t>
            </a:r>
            <a:r>
              <a:rPr lang="en-US" dirty="0" err="1" smtClean="0"/>
              <a:t>british</a:t>
            </a:r>
            <a:r>
              <a:rPr lang="en-US" dirty="0" smtClean="0"/>
              <a:t> workers in </a:t>
            </a:r>
            <a:r>
              <a:rPr lang="en-US" dirty="0" err="1" smtClean="0"/>
              <a:t>france</a:t>
            </a:r>
            <a:r>
              <a:rPr lang="en-US" dirty="0" smtClean="0"/>
              <a:t>, mainly as skilled tech personnel in textiles and metallurgy—employers offered huge bonuses and double wages to get workers to emigrate to </a:t>
            </a:r>
            <a:r>
              <a:rPr lang="en-US" dirty="0" err="1" smtClean="0"/>
              <a:t>france</a:t>
            </a:r>
            <a:endParaRPr lang="en-US" dirty="0" smtClean="0"/>
          </a:p>
          <a:p>
            <a:pPr>
              <a:buFont typeface="Arial" pitchFamily="34" charset="0"/>
              <a:buChar char="•"/>
            </a:pPr>
            <a:r>
              <a:rPr lang="en-US" dirty="0" smtClean="0"/>
              <a:t>Recurrent revolutions into 1870 not helpful for industry</a:t>
            </a:r>
          </a:p>
          <a:p>
            <a:pPr>
              <a:buFont typeface="Arial" pitchFamily="34" charset="0"/>
              <a:buChar char="•"/>
            </a:pPr>
            <a:r>
              <a:rPr lang="en-US" dirty="0" smtClean="0"/>
              <a:t>Perhaps encouraged governments to be more protective of traditional economic groups than elsewhere</a:t>
            </a:r>
          </a:p>
          <a:p>
            <a:pPr>
              <a:buFont typeface="Arial" pitchFamily="34" charset="0"/>
              <a:buChar char="•"/>
            </a:pPr>
            <a:r>
              <a:rPr lang="en-US" dirty="0" smtClean="0"/>
              <a:t>Fiercely protectionist in tariffs against foreign, particularly </a:t>
            </a:r>
            <a:r>
              <a:rPr lang="en-US" dirty="0" err="1" smtClean="0"/>
              <a:t>british</a:t>
            </a:r>
            <a:r>
              <a:rPr lang="en-US" dirty="0" smtClean="0"/>
              <a:t>, goods, which favored inefficient, old-fashioned textile and metallurgy firms</a:t>
            </a:r>
          </a:p>
          <a:p>
            <a:pPr>
              <a:buFont typeface="Arial" pitchFamily="34" charset="0"/>
              <a:buChar char="•"/>
            </a:pPr>
            <a:r>
              <a:rPr lang="en-US" dirty="0" smtClean="0"/>
              <a:t>But more important was lack of natural resources—by 1848, exploiting large percentage of coal resources, but could not keep up with GB, </a:t>
            </a:r>
            <a:r>
              <a:rPr lang="en-US" dirty="0" err="1" smtClean="0"/>
              <a:t>germany</a:t>
            </a:r>
            <a:r>
              <a:rPr lang="en-US" dirty="0" smtClean="0"/>
              <a:t>, USA—had to import coal, which made costs in metallurgy especially high</a:t>
            </a:r>
          </a:p>
          <a:p>
            <a:pPr>
              <a:buFont typeface="Arial" pitchFamily="34" charset="0"/>
              <a:buChar char="•"/>
            </a:pPr>
            <a:r>
              <a:rPr lang="en-US" dirty="0" smtClean="0"/>
              <a:t>Ability to compete in heavy industry further weakened by </a:t>
            </a:r>
            <a:r>
              <a:rPr lang="en-US" dirty="0" err="1" smtClean="0"/>
              <a:t>german</a:t>
            </a:r>
            <a:r>
              <a:rPr lang="en-US" dirty="0" smtClean="0"/>
              <a:t> annexation of </a:t>
            </a:r>
            <a:r>
              <a:rPr lang="en-US" dirty="0" err="1" smtClean="0"/>
              <a:t>alsace-lorraine</a:t>
            </a:r>
            <a:endParaRPr lang="en-US" dirty="0" smtClean="0"/>
          </a:p>
          <a:p>
            <a:pPr>
              <a:buFont typeface="Arial" pitchFamily="34" charset="0"/>
              <a:buChar char="•"/>
            </a:pPr>
            <a:r>
              <a:rPr lang="en-US" dirty="0" smtClean="0"/>
              <a:t>French population growth less than </a:t>
            </a:r>
            <a:r>
              <a:rPr lang="en-US" dirty="0" err="1" smtClean="0"/>
              <a:t>european</a:t>
            </a:r>
            <a:r>
              <a:rPr lang="en-US" dirty="0" smtClean="0"/>
              <a:t> growth, less spur to flock to cities</a:t>
            </a:r>
          </a:p>
          <a:p>
            <a:pPr>
              <a:buFont typeface="Arial" pitchFamily="34" charset="0"/>
              <a:buChar char="•"/>
            </a:pPr>
            <a:r>
              <a:rPr lang="en-US" dirty="0" smtClean="0"/>
              <a:t>French factory cities grew less than elsewhere, labor shortage as workers could stay in countryside if they wished</a:t>
            </a:r>
          </a:p>
          <a:p>
            <a:pPr>
              <a:buFont typeface="Arial" pitchFamily="34" charset="0"/>
              <a:buChar char="•"/>
            </a:pPr>
            <a:r>
              <a:rPr lang="en-US" dirty="0" smtClean="0"/>
              <a:t>Still, revolution happened: 20% of all manufacturing workers in factory or coal mines 1850, cotton and wool production mechanized, several new metallurgical firms had large factories and advanced techniques</a:t>
            </a:r>
          </a:p>
          <a:p>
            <a:pPr>
              <a:buFont typeface="Arial" pitchFamily="34" charset="0"/>
              <a:buChar char="•"/>
            </a:pPr>
            <a:r>
              <a:rPr lang="en-US" dirty="0" smtClean="0"/>
              <a:t>Important innovations: jacquard loom for fine cloth, helped mechanize textiles and inspired 21</a:t>
            </a:r>
            <a:r>
              <a:rPr lang="en-US" baseline="30000" dirty="0" smtClean="0"/>
              <a:t>st</a:t>
            </a:r>
            <a:r>
              <a:rPr lang="en-US" dirty="0" smtClean="0"/>
              <a:t> century circuit board tech  </a:t>
            </a:r>
          </a:p>
          <a:p>
            <a:pPr>
              <a:buFont typeface="Arial" pitchFamily="34" charset="0"/>
              <a:buChar char="•"/>
            </a:pPr>
            <a:endParaRPr lang="en-IN"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5632311"/>
          </a:xfrm>
          <a:prstGeom prst="rect">
            <a:avLst/>
          </a:prstGeom>
          <a:noFill/>
        </p:spPr>
        <p:txBody>
          <a:bodyPr wrap="square" rtlCol="0">
            <a:spAutoFit/>
          </a:bodyPr>
          <a:lstStyle/>
          <a:p>
            <a:pPr>
              <a:buFont typeface="Arial" pitchFamily="34" charset="0"/>
              <a:buChar char="•"/>
            </a:pPr>
            <a:r>
              <a:rPr lang="en-US" dirty="0" smtClean="0"/>
              <a:t>Outputs grew: coal production increased 13x 1820-1870, iron production 6x, after 1842, government agreed on railroad system and sponsored rapid development</a:t>
            </a:r>
          </a:p>
          <a:p>
            <a:pPr>
              <a:buFont typeface="Arial" pitchFamily="34" charset="0"/>
              <a:buChar char="•"/>
            </a:pPr>
            <a:r>
              <a:rPr lang="en-US" dirty="0" smtClean="0"/>
              <a:t>Government built rail systems then turned over most lines to private companies on lease, companies provided rolling stock—national system complete in 1860s and active program of local development afterward, boosted heavy industry and transportation</a:t>
            </a:r>
          </a:p>
          <a:p>
            <a:pPr>
              <a:buFont typeface="Arial" pitchFamily="34" charset="0"/>
              <a:buChar char="•"/>
            </a:pPr>
            <a:r>
              <a:rPr lang="en-US" dirty="0" smtClean="0"/>
              <a:t>Relative lags and greater government intervention than in </a:t>
            </a:r>
            <a:r>
              <a:rPr lang="en-US" dirty="0" err="1" smtClean="0"/>
              <a:t>britain</a:t>
            </a:r>
            <a:r>
              <a:rPr lang="en-US" dirty="0" smtClean="0"/>
              <a:t>, also concurrent transformation of craft production</a:t>
            </a:r>
          </a:p>
          <a:p>
            <a:pPr>
              <a:buFont typeface="Arial" pitchFamily="34" charset="0"/>
              <a:buChar char="•"/>
            </a:pPr>
            <a:r>
              <a:rPr lang="en-US" dirty="0" smtClean="0"/>
              <a:t>Craft tradition with export markets in fine furniture and silk cloth, as a way of circumventing </a:t>
            </a:r>
            <a:r>
              <a:rPr lang="en-US" dirty="0" err="1" smtClean="0"/>
              <a:t>british</a:t>
            </a:r>
            <a:r>
              <a:rPr lang="en-US" dirty="0" smtClean="0"/>
              <a:t> competition, manufacturers worked to expand craft output without revolutionizing tech—furniture makers, e.g. began to standardize design and production, so workers trained quicker and more output, still small shops and mostly manual techniques, but almost mass producing items for middle classes in </a:t>
            </a:r>
            <a:r>
              <a:rPr lang="en-US" dirty="0" err="1" smtClean="0"/>
              <a:t>france</a:t>
            </a:r>
            <a:r>
              <a:rPr lang="en-US" dirty="0" smtClean="0"/>
              <a:t> and elsewhere</a:t>
            </a:r>
          </a:p>
          <a:p>
            <a:pPr>
              <a:buFont typeface="Arial" pitchFamily="34" charset="0"/>
              <a:buChar char="•"/>
            </a:pPr>
            <a:r>
              <a:rPr lang="en-US" dirty="0" smtClean="0"/>
              <a:t>Increased its annual per capita economic growth almost as rapidly as </a:t>
            </a:r>
            <a:r>
              <a:rPr lang="en-US" dirty="0" err="1" smtClean="0"/>
              <a:t>britain</a:t>
            </a:r>
            <a:r>
              <a:rPr lang="en-US" dirty="0" smtClean="0"/>
              <a:t> in its industrialization period</a:t>
            </a:r>
          </a:p>
          <a:p>
            <a:pPr>
              <a:buFont typeface="Arial" pitchFamily="34" charset="0"/>
              <a:buChar char="•"/>
            </a:pPr>
            <a:r>
              <a:rPr lang="en-US" dirty="0" smtClean="0"/>
              <a:t>More goods to sell and growing urban markets meant traditional small shops not suitable, so innovated distribution system—department stores aimed at high volume sales opened in 1830s </a:t>
            </a:r>
          </a:p>
          <a:p>
            <a:endParaRPr lang="en-US" dirty="0" smtClean="0"/>
          </a:p>
          <a:p>
            <a:pPr>
              <a:buFont typeface="Arial" pitchFamily="34" charset="0"/>
              <a:buChar char="•"/>
            </a:pPr>
            <a:endParaRPr lang="en-IN"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146</TotalTime>
  <Words>2412</Words>
  <Application>Microsoft Office PowerPoint</Application>
  <PresentationFormat>On-screen Show (4:3)</PresentationFormat>
  <Paragraphs>116</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Apex</vt:lpstr>
      <vt:lpstr>Slide 1</vt:lpstr>
      <vt:lpstr>Slide 2</vt:lpstr>
      <vt:lpstr>Slide 3</vt:lpstr>
      <vt:lpstr>Slide 4</vt:lpstr>
      <vt:lpstr>Slide 5</vt:lpstr>
      <vt:lpstr>Slide 6</vt:lpstr>
      <vt:lpstr>Slide 7</vt:lpstr>
      <vt:lpstr>Slide 8</vt:lpstr>
      <vt:lpstr>Slide 9</vt:lpstr>
      <vt:lpstr>Slide 10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Anushri</dc:creator>
  <cp:lastModifiedBy>india</cp:lastModifiedBy>
  <cp:revision>17</cp:revision>
  <dcterms:created xsi:type="dcterms:W3CDTF">2006-08-16T00:00:00Z</dcterms:created>
  <dcterms:modified xsi:type="dcterms:W3CDTF">2012-05-04T04:15:56Z</dcterms:modified>
</cp:coreProperties>
</file>